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19"/>
  </p:notesMasterIdLst>
  <p:handoutMasterIdLst>
    <p:handoutMasterId r:id="rId20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1" d="100"/>
          <a:sy n="81" d="100"/>
        </p:scale>
        <p:origin x="-78" y="-70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5/8/2015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5/8/2015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74" y="457200"/>
            <a:ext cx="8372475" cy="5943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796" y="112673"/>
            <a:ext cx="10945216" cy="2147926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 and </a:t>
            </a:r>
            <a:r>
              <a:rPr 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COLD WAR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6620409" cy="4470400"/>
          </a:xfrm>
        </p:spPr>
        <p:txBody>
          <a:bodyPr>
            <a:noAutofit/>
          </a:bodyPr>
          <a:lstStyle/>
          <a:p>
            <a:r>
              <a:rPr lang="en-CA" b="1" dirty="0"/>
              <a:t>1949 NATO - North Atlantic Treaty Organization </a:t>
            </a:r>
            <a:r>
              <a:rPr lang="en-CA" b="1" dirty="0" smtClean="0"/>
              <a:t>formed to </a:t>
            </a:r>
            <a:r>
              <a:rPr lang="en-CA" b="1" dirty="0"/>
              <a:t>defend western countries </a:t>
            </a:r>
            <a:r>
              <a:rPr lang="en-CA" b="1" dirty="0" smtClean="0"/>
              <a:t>from </a:t>
            </a:r>
            <a:r>
              <a:rPr lang="en-CA" b="1" dirty="0"/>
              <a:t>the invasion of the </a:t>
            </a:r>
            <a:r>
              <a:rPr lang="en-CA" b="1" dirty="0" smtClean="0"/>
              <a:t>Soviet Union</a:t>
            </a:r>
            <a:endParaRPr lang="en-CA" b="1" dirty="0"/>
          </a:p>
          <a:p>
            <a:r>
              <a:rPr lang="en-CA" b="1" dirty="0"/>
              <a:t>Members: Canada, United States, Great Britain and </a:t>
            </a:r>
            <a:r>
              <a:rPr lang="en-CA" b="1" dirty="0" smtClean="0"/>
              <a:t>other western </a:t>
            </a:r>
            <a:r>
              <a:rPr lang="en-CA" b="1" dirty="0" err="1"/>
              <a:t>european</a:t>
            </a:r>
            <a:r>
              <a:rPr lang="en-CA" b="1" dirty="0"/>
              <a:t> nations </a:t>
            </a:r>
            <a:r>
              <a:rPr lang="en-CA" b="1" dirty="0" smtClean="0"/>
              <a:t>(see </a:t>
            </a:r>
            <a:r>
              <a:rPr lang="en-CA" b="1" dirty="0"/>
              <a:t>page </a:t>
            </a:r>
            <a:r>
              <a:rPr lang="en-CA" b="1" dirty="0" smtClean="0"/>
              <a:t>195)</a:t>
            </a:r>
            <a:endParaRPr lang="en-CA" b="1" dirty="0"/>
          </a:p>
          <a:p>
            <a:r>
              <a:rPr lang="en-CA" b="1" dirty="0"/>
              <a:t>Alliance system in </a:t>
            </a:r>
            <a:r>
              <a:rPr lang="en-CA" b="1" dirty="0" smtClean="0"/>
              <a:t>place NATO </a:t>
            </a:r>
            <a:r>
              <a:rPr lang="en-CA" b="1"/>
              <a:t>accepted </a:t>
            </a:r>
            <a:r>
              <a:rPr lang="en-CA" b="1" smtClean="0"/>
              <a:t>West </a:t>
            </a:r>
            <a:r>
              <a:rPr lang="en-CA" b="1" dirty="0"/>
              <a:t>Germany </a:t>
            </a:r>
            <a:endParaRPr lang="en-CA" b="1" dirty="0" smtClean="0"/>
          </a:p>
          <a:p>
            <a:r>
              <a:rPr lang="en-CA" b="1" dirty="0" smtClean="0"/>
              <a:t>Soviet </a:t>
            </a:r>
            <a:r>
              <a:rPr lang="en-CA" b="1" dirty="0"/>
              <a:t>Union </a:t>
            </a:r>
            <a:r>
              <a:rPr lang="en-CA" b="1" dirty="0" smtClean="0"/>
              <a:t>formed Warsaw </a:t>
            </a:r>
            <a:r>
              <a:rPr lang="en-CA" b="1" dirty="0"/>
              <a:t>Pact in response 1955 (see page </a:t>
            </a:r>
            <a:r>
              <a:rPr lang="en-CA" b="1" dirty="0" smtClean="0"/>
              <a:t>195)</a:t>
            </a:r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smtClean="0"/>
              <a:t>Internationally</a:t>
            </a:r>
            <a:br>
              <a:rPr lang="en-CA" sz="4400" b="1" smtClean="0"/>
            </a:br>
            <a:r>
              <a:rPr lang="en-CA" sz="4400" b="1" smtClean="0"/>
              <a:t>NATO and the WARSAW PACT</a:t>
            </a:r>
            <a:endParaRPr lang="en-CA" sz="44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04" y="1803401"/>
            <a:ext cx="3384376" cy="2256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392" y="4059652"/>
            <a:ext cx="2590800" cy="27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91" y="404664"/>
            <a:ext cx="1120244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/>
              <a:t>PM Mackenzie King </a:t>
            </a:r>
            <a:r>
              <a:rPr lang="en-CA" b="1" smtClean="0"/>
              <a:t>defended Canada’s </a:t>
            </a:r>
            <a:r>
              <a:rPr lang="en-CA" b="1"/>
              <a:t>decision to join NATO...“It is vital to the defense </a:t>
            </a:r>
            <a:r>
              <a:rPr lang="en-CA" b="1" smtClean="0"/>
              <a:t>of freedom </a:t>
            </a:r>
            <a:r>
              <a:rPr lang="en-CA" b="1"/>
              <a:t>to maintain military strength on the side of freedom”</a:t>
            </a:r>
          </a:p>
          <a:p>
            <a:r>
              <a:rPr lang="en-CA" b="1"/>
              <a:t>Maintain army brigade and air squadrons in Europe</a:t>
            </a:r>
          </a:p>
          <a:p>
            <a:r>
              <a:rPr lang="en-CA" b="1"/>
              <a:t>Built and supplied Military bases overseas</a:t>
            </a:r>
          </a:p>
          <a:p>
            <a:r>
              <a:rPr lang="en-CA" b="1"/>
              <a:t>Canadian ships tracked Soviet subs</a:t>
            </a:r>
          </a:p>
          <a:p>
            <a:r>
              <a:rPr lang="en-CA" b="1"/>
              <a:t>Canada adopted the defence policy of its allies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smtClean="0"/>
              <a:t>CANADA And NATO</a:t>
            </a:r>
            <a:endParaRPr lang="en-CA" sz="4400" b="1"/>
          </a:p>
        </p:txBody>
      </p:sp>
    </p:spTree>
    <p:extLst>
      <p:ext uri="{BB962C8B-B14F-4D97-AF65-F5344CB8AC3E}">
        <p14:creationId xmlns:p14="http://schemas.microsoft.com/office/powerpoint/2010/main" val="34555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820209" cy="4470400"/>
          </a:xfrm>
        </p:spPr>
        <p:txBody>
          <a:bodyPr>
            <a:normAutofit/>
          </a:bodyPr>
          <a:lstStyle/>
          <a:p>
            <a:r>
              <a:rPr lang="en-CA" b="1" smtClean="0"/>
              <a:t>Important symbol during the Cold War</a:t>
            </a:r>
          </a:p>
          <a:p>
            <a:r>
              <a:rPr lang="en-CA" b="1"/>
              <a:t>1961 </a:t>
            </a:r>
            <a:r>
              <a:rPr lang="en-CA" b="1" smtClean="0"/>
              <a:t>Communist East </a:t>
            </a:r>
            <a:r>
              <a:rPr lang="en-CA" b="1"/>
              <a:t>Germany </a:t>
            </a:r>
            <a:r>
              <a:rPr lang="en-CA" b="1" smtClean="0"/>
              <a:t>built wall </a:t>
            </a:r>
            <a:r>
              <a:rPr lang="en-CA" b="1"/>
              <a:t>dividing </a:t>
            </a:r>
            <a:r>
              <a:rPr lang="en-CA" b="1" smtClean="0"/>
              <a:t>East and </a:t>
            </a:r>
            <a:r>
              <a:rPr lang="en-CA" b="1"/>
              <a:t>West </a:t>
            </a:r>
            <a:r>
              <a:rPr lang="en-CA" b="1" smtClean="0"/>
              <a:t>Berlin to prevent East Berliners from escaping to capitalist West Berlin</a:t>
            </a:r>
            <a:endParaRPr lang="en-CA" b="1"/>
          </a:p>
          <a:p>
            <a:r>
              <a:rPr lang="en-CA" b="1" smtClean="0"/>
              <a:t>Fell </a:t>
            </a:r>
            <a:r>
              <a:rPr lang="en-CA" b="1"/>
              <a:t>Nov 9 1989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smtClean="0"/>
              <a:t>BERLIN WALL</a:t>
            </a:r>
            <a:endParaRPr lang="en-CA" sz="44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60" y="3068960"/>
            <a:ext cx="5256584" cy="3714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43394"/>
            <a:ext cx="5256584" cy="3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2852936"/>
            <a:ext cx="5715000" cy="3790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188640"/>
            <a:ext cx="5760640" cy="3840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692" y="188640"/>
            <a:ext cx="4248472" cy="2549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868" y="4146649"/>
            <a:ext cx="3672408" cy="24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053728"/>
            <a:ext cx="10360501" cy="4470400"/>
          </a:xfrm>
        </p:spPr>
        <p:txBody>
          <a:bodyPr>
            <a:noAutofit/>
          </a:bodyPr>
          <a:lstStyle/>
          <a:p>
            <a:r>
              <a:rPr lang="en-CA" b="1"/>
              <a:t>North America vulnerable to long-range bombers</a:t>
            </a:r>
          </a:p>
          <a:p>
            <a:r>
              <a:rPr lang="en-CA" b="1"/>
              <a:t>3 lines of radar defence - The Pinetree Line, the Mid-Canada </a:t>
            </a:r>
            <a:r>
              <a:rPr lang="en-CA" b="1" smtClean="0"/>
              <a:t>Line and </a:t>
            </a:r>
            <a:r>
              <a:rPr lang="en-CA" b="1"/>
              <a:t>the DEW (Distant Early Warning) Line</a:t>
            </a:r>
          </a:p>
          <a:p>
            <a:r>
              <a:rPr lang="en-CA" b="1"/>
              <a:t>the stations were built and manned by U.S. military- designed </a:t>
            </a:r>
            <a:r>
              <a:rPr lang="en-CA" b="1" smtClean="0"/>
              <a:t>for early </a:t>
            </a:r>
            <a:r>
              <a:rPr lang="en-CA" b="1"/>
              <a:t>detection of nuclear strikes</a:t>
            </a:r>
          </a:p>
          <a:p>
            <a:r>
              <a:rPr lang="en-CA" b="1"/>
              <a:t>missiles with nuclear warheads that could reach cities within </a:t>
            </a:r>
            <a:r>
              <a:rPr lang="en-CA" b="1" smtClean="0"/>
              <a:t>30 minutes </a:t>
            </a:r>
            <a:r>
              <a:rPr lang="en-CA" b="1"/>
              <a:t>made stations obsolete</a:t>
            </a:r>
          </a:p>
          <a:p>
            <a:r>
              <a:rPr lang="en-CA" b="1"/>
              <a:t>1957 NORAD (North American Air Defence) used planes , </a:t>
            </a:r>
            <a:r>
              <a:rPr lang="en-CA" b="1" smtClean="0"/>
              <a:t>missiles and </a:t>
            </a:r>
            <a:r>
              <a:rPr lang="en-CA" b="1"/>
              <a:t>radar centered in Cheyenne and North Bay, ON in Canada</a:t>
            </a:r>
          </a:p>
          <a:p>
            <a:r>
              <a:rPr lang="en-CA" b="1"/>
              <a:t>Canadians fearing a rain of nuclear bombs prepared nuclear </a:t>
            </a:r>
            <a:r>
              <a:rPr lang="en-CA" b="1" smtClean="0"/>
              <a:t>shelters and </a:t>
            </a:r>
            <a:r>
              <a:rPr lang="en-CA" b="1"/>
              <a:t>attack procedures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3" y="260648"/>
            <a:ext cx="10360501" cy="793080"/>
          </a:xfrm>
        </p:spPr>
        <p:txBody>
          <a:bodyPr>
            <a:normAutofit/>
          </a:bodyPr>
          <a:lstStyle/>
          <a:p>
            <a:r>
              <a:rPr lang="en-CA" sz="4400" b="1" smtClean="0"/>
              <a:t>NORTH AMERICAN DEFENSE</a:t>
            </a:r>
            <a:endParaRPr lang="en-CA" sz="44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836" y="116632"/>
            <a:ext cx="213570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82" y="0"/>
            <a:ext cx="12648898" cy="68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5036233" cy="4470400"/>
          </a:xfrm>
        </p:spPr>
        <p:txBody>
          <a:bodyPr>
            <a:noAutofit/>
          </a:bodyPr>
          <a:lstStyle/>
          <a:p>
            <a:r>
              <a:rPr lang="en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WWII, </a:t>
            </a: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 aligns </a:t>
            </a:r>
            <a:r>
              <a:rPr lang="en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itself with </a:t>
            </a: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 </a:t>
            </a:r>
            <a:r>
              <a:rPr lang="en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attempts </a:t>
            </a: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maintain its sovereignty</a:t>
            </a:r>
            <a:endParaRPr lang="en-C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challenge: </a:t>
            </a: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</a:t>
            </a:r>
            <a:r>
              <a:rPr lang="en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 meet </a:t>
            </a: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international responsibilities and also </a:t>
            </a:r>
            <a:r>
              <a:rPr lang="en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maintained </a:t>
            </a:r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independence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smtClean="0"/>
              <a:t>POST WAR REALITY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279" y="477308"/>
            <a:ext cx="61150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6476393" cy="4470400"/>
          </a:xfrm>
        </p:spPr>
        <p:txBody>
          <a:bodyPr>
            <a:noAutofit/>
          </a:bodyPr>
          <a:lstStyle/>
          <a:p>
            <a:r>
              <a:rPr lang="en-CA" b="1"/>
              <a:t>Igor Gouzenko - a clerk at </a:t>
            </a:r>
            <a:r>
              <a:rPr lang="en-CA" b="1" smtClean="0"/>
              <a:t>the Russian </a:t>
            </a:r>
            <a:r>
              <a:rPr lang="en-CA" sz="3200" b="1"/>
              <a:t>embassy</a:t>
            </a:r>
            <a:r>
              <a:rPr lang="en-CA" b="1"/>
              <a:t> stole </a:t>
            </a:r>
            <a:r>
              <a:rPr lang="en-CA" b="1" smtClean="0"/>
              <a:t>papers proving </a:t>
            </a:r>
            <a:r>
              <a:rPr lang="en-CA" b="1"/>
              <a:t>that the Russians had </a:t>
            </a:r>
            <a:r>
              <a:rPr lang="en-CA" b="1" smtClean="0"/>
              <a:t>a spy </a:t>
            </a:r>
            <a:r>
              <a:rPr lang="en-CA" b="1"/>
              <a:t>network in Canada</a:t>
            </a:r>
          </a:p>
          <a:p>
            <a:r>
              <a:rPr lang="en-CA" b="1"/>
              <a:t>Did not get attention </a:t>
            </a:r>
            <a:r>
              <a:rPr lang="en-CA" b="1" smtClean="0"/>
              <a:t>initially when </a:t>
            </a:r>
            <a:r>
              <a:rPr lang="en-CA" b="1"/>
              <a:t>he confessed</a:t>
            </a:r>
          </a:p>
          <a:p>
            <a:r>
              <a:rPr lang="en-CA" b="1"/>
              <a:t>Eventually a ring of Soviet </a:t>
            </a:r>
            <a:r>
              <a:rPr lang="en-CA" b="1" smtClean="0"/>
              <a:t>spies were </a:t>
            </a:r>
            <a:r>
              <a:rPr lang="en-CA" b="1"/>
              <a:t>arrested and 8 of 18 </a:t>
            </a:r>
            <a:r>
              <a:rPr lang="en-CA" b="1" smtClean="0"/>
              <a:t>were found </a:t>
            </a:r>
            <a:r>
              <a:rPr lang="en-CA" b="1"/>
              <a:t>guilty and imprisoned</a:t>
            </a:r>
          </a:p>
          <a:p>
            <a:r>
              <a:rPr lang="en-CA" b="1"/>
              <a:t>Russians were after The Bomb</a:t>
            </a:r>
            <a:r>
              <a:rPr lang="en-CA" b="1" smtClean="0"/>
              <a:t>, Canada </a:t>
            </a:r>
            <a:r>
              <a:rPr lang="en-CA" b="1"/>
              <a:t>was in the middle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Spies IN OUR MIDST</a:t>
            </a:r>
            <a:endParaRPr lang="en-CA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72" r="16002" b="-420"/>
          <a:stretch/>
        </p:blipFill>
        <p:spPr>
          <a:xfrm>
            <a:off x="7386280" y="1092200"/>
            <a:ext cx="4519243" cy="53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26463" y="1916832"/>
            <a:ext cx="4748201" cy="4470400"/>
          </a:xfrm>
        </p:spPr>
        <p:txBody>
          <a:bodyPr>
            <a:normAutofit/>
          </a:bodyPr>
          <a:lstStyle/>
          <a:p>
            <a:r>
              <a:rPr lang="en-CA" b="1"/>
              <a:t>Tension between </a:t>
            </a:r>
            <a:r>
              <a:rPr lang="en-CA" b="1" smtClean="0"/>
              <a:t>the U.S</a:t>
            </a:r>
            <a:r>
              <a:rPr lang="en-CA" b="1"/>
              <a:t>. and the </a:t>
            </a:r>
            <a:r>
              <a:rPr lang="en-CA" b="1" smtClean="0"/>
              <a:t>USSR following </a:t>
            </a:r>
            <a:r>
              <a:rPr lang="en-CA" b="1"/>
              <a:t>WWII</a:t>
            </a:r>
          </a:p>
          <a:p>
            <a:r>
              <a:rPr lang="en-CA" b="1"/>
              <a:t>Didn’t want open war</a:t>
            </a:r>
          </a:p>
          <a:p>
            <a:r>
              <a:rPr lang="en-CA" b="1"/>
              <a:t>Used </a:t>
            </a:r>
            <a:r>
              <a:rPr lang="en-CA" b="1" smtClean="0"/>
              <a:t>spies (</a:t>
            </a:r>
            <a:r>
              <a:rPr lang="en-CA" b="1"/>
              <a:t>espionage)</a:t>
            </a:r>
          </a:p>
          <a:p>
            <a:r>
              <a:rPr lang="en-CA" b="1"/>
              <a:t>Stockpile weapons </a:t>
            </a:r>
            <a:r>
              <a:rPr lang="en-CA" b="1" smtClean="0"/>
              <a:t>- conventional</a:t>
            </a:r>
            <a:r>
              <a:rPr lang="en-CA" b="1"/>
              <a:t>, nuclear</a:t>
            </a:r>
            <a:r>
              <a:rPr lang="en-CA" b="1" smtClean="0"/>
              <a:t>, biological and chemical</a:t>
            </a:r>
            <a:endParaRPr lang="en-CA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sz="4400" b="1" smtClean="0"/>
              <a:t>U.S.A.   </a:t>
            </a:r>
            <a:r>
              <a:rPr lang="en-CA" sz="2400" b="1" smtClean="0"/>
              <a:t>v.</a:t>
            </a:r>
            <a:r>
              <a:rPr lang="en-CA" sz="4400" b="1" smtClean="0"/>
              <a:t>   U.S.S.R.</a:t>
            </a:r>
            <a:endParaRPr lang="en-CA" sz="44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482600"/>
            <a:ext cx="5904632" cy="59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268760"/>
            <a:ext cx="10360501" cy="5005041"/>
          </a:xfrm>
        </p:spPr>
        <p:txBody>
          <a:bodyPr/>
          <a:lstStyle/>
          <a:p>
            <a:r>
              <a:rPr lang="en-CA" b="1"/>
              <a:t>U.S. and U.S.S.R. = Superpowers</a:t>
            </a:r>
          </a:p>
          <a:p>
            <a:r>
              <a:rPr lang="en-CA" b="1"/>
              <a:t>Each was able to inflict massive destruction, especially through </a:t>
            </a:r>
            <a:r>
              <a:rPr lang="en-CA" b="1" smtClean="0"/>
              <a:t>the use </a:t>
            </a:r>
            <a:r>
              <a:rPr lang="en-CA" b="1"/>
              <a:t>of nuclear war </a:t>
            </a:r>
            <a:r>
              <a:rPr lang="en-CA" b="1" smtClean="0"/>
              <a:t>(mutually assured destruction - M.A.D.)</a:t>
            </a:r>
          </a:p>
          <a:p>
            <a:pPr marL="0" indent="0">
              <a:buNone/>
            </a:pPr>
            <a:endParaRPr lang="en-CA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2" y="332656"/>
            <a:ext cx="10360501" cy="865088"/>
          </a:xfrm>
        </p:spPr>
        <p:txBody>
          <a:bodyPr/>
          <a:lstStyle/>
          <a:p>
            <a:r>
              <a:rPr lang="en-CA" sz="4400" b="1" smtClean="0"/>
              <a:t>COLD WAR BEGINS</a:t>
            </a:r>
            <a:endParaRPr lang="en-CA" b="1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02039"/>
              </p:ext>
            </p:extLst>
          </p:nvPr>
        </p:nvGraphicFramePr>
        <p:xfrm>
          <a:off x="333772" y="3108960"/>
          <a:ext cx="11665296" cy="374904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832648"/>
                <a:gridCol w="5832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mtClean="0"/>
                        <a:t>Capitalism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mtClean="0"/>
                        <a:t>Communism</a:t>
                      </a:r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smtClean="0"/>
                        <a:t>United States</a:t>
                      </a:r>
                      <a:endParaRPr lang="en-CA" b="1" baseline="0" smtClean="0"/>
                    </a:p>
                    <a:p>
                      <a:pPr algn="ctr"/>
                      <a:r>
                        <a:rPr lang="en-CA" b="1" baseline="0" smtClean="0"/>
                        <a:t>(Canada, Britain)</a:t>
                      </a:r>
                      <a:endParaRPr lang="en-C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smtClean="0"/>
                        <a:t>Soviet Union</a:t>
                      </a:r>
                    </a:p>
                    <a:p>
                      <a:pPr algn="ctr"/>
                      <a:r>
                        <a:rPr lang="en-CA" b="1" smtClean="0"/>
                        <a:t>(China)</a:t>
                      </a:r>
                      <a:endParaRPr lang="en-CA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smtClean="0"/>
                        <a:t>Based on private ownership </a:t>
                      </a:r>
                    </a:p>
                    <a:p>
                      <a:pPr algn="ctr"/>
                      <a:r>
                        <a:rPr lang="en-CA" b="1" smtClean="0"/>
                        <a:t>Business for profit</a:t>
                      </a:r>
                      <a:endParaRPr lang="en-C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smtClean="0"/>
                        <a:t>Government controls</a:t>
                      </a:r>
                      <a:r>
                        <a:rPr lang="en-CA" b="1" baseline="0" smtClean="0"/>
                        <a:t> all industry and profit</a:t>
                      </a:r>
                      <a:endParaRPr lang="en-CA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smtClean="0"/>
                        <a:t>Freedom of speech</a:t>
                      </a:r>
                    </a:p>
                    <a:p>
                      <a:pPr algn="ctr"/>
                      <a:r>
                        <a:rPr lang="en-CA" b="1" smtClean="0"/>
                        <a:t>Multiple political parties</a:t>
                      </a:r>
                      <a:endParaRPr lang="en-C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smtClean="0"/>
                        <a:t>Political</a:t>
                      </a:r>
                      <a:r>
                        <a:rPr lang="en-CA" b="1" baseline="0" smtClean="0"/>
                        <a:t> opposition not tolerated</a:t>
                      </a:r>
                    </a:p>
                    <a:p>
                      <a:pPr algn="ctr"/>
                      <a:r>
                        <a:rPr lang="en-CA" b="1" baseline="0" smtClean="0"/>
                        <a:t>One party system</a:t>
                      </a:r>
                      <a:endParaRPr lang="en-CA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NATO - the “free, democratic West,”</a:t>
                      </a:r>
                    </a:p>
                    <a:p>
                      <a:pPr algn="ctr"/>
                      <a:r>
                        <a:rPr lang="en-CA" sz="24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dominated by the United States</a:t>
                      </a:r>
                      <a:endParaRPr lang="en-C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WARSAW PACT - Eastern Europe</a:t>
                      </a:r>
                    </a:p>
                    <a:p>
                      <a:pPr algn="ctr"/>
                      <a:r>
                        <a:rPr lang="en-CA" sz="24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USSR - Iron Curtain</a:t>
                      </a:r>
                      <a:endParaRPr lang="en-CA" b="1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6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125736"/>
            <a:ext cx="3956113" cy="5399608"/>
          </a:xfrm>
        </p:spPr>
        <p:txBody>
          <a:bodyPr>
            <a:normAutofit/>
          </a:bodyPr>
          <a:lstStyle/>
          <a:p>
            <a:r>
              <a:rPr lang="en-CA" b="1" smtClean="0"/>
              <a:t>Soviets expansion into eastern Europe after the Second World War created a buffer zone against the west</a:t>
            </a:r>
          </a:p>
          <a:p>
            <a:endParaRPr lang="en-CA" b="1" smtClean="0"/>
          </a:p>
          <a:p>
            <a:r>
              <a:rPr lang="en-CA" b="1"/>
              <a:t>1949 - </a:t>
            </a:r>
            <a:r>
              <a:rPr lang="en-CA" b="1" smtClean="0"/>
              <a:t>Communism in China</a:t>
            </a:r>
            <a:endParaRPr lang="en-CA" b="1"/>
          </a:p>
          <a:p>
            <a:r>
              <a:rPr lang="en-CA" b="1"/>
              <a:t>Led by Mao </a:t>
            </a:r>
            <a:r>
              <a:rPr lang="en-CA" b="1" smtClean="0"/>
              <a:t>Zedong- Chairman </a:t>
            </a:r>
            <a:r>
              <a:rPr lang="en-CA" b="1"/>
              <a:t>Mao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3" y="404664"/>
            <a:ext cx="10360501" cy="721072"/>
          </a:xfrm>
        </p:spPr>
        <p:txBody>
          <a:bodyPr>
            <a:normAutofit/>
          </a:bodyPr>
          <a:lstStyle/>
          <a:p>
            <a:r>
              <a:rPr lang="en-CA" sz="4400" b="1" smtClean="0"/>
              <a:t>COMMUNISM SPREADS</a:t>
            </a:r>
            <a:endParaRPr lang="en-CA" sz="44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92" y="996111"/>
            <a:ext cx="6624005" cy="58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5612297" cy="4470400"/>
          </a:xfrm>
        </p:spPr>
        <p:txBody>
          <a:bodyPr>
            <a:normAutofit/>
          </a:bodyPr>
          <a:lstStyle/>
          <a:p>
            <a:r>
              <a:rPr lang="en-CA" b="1"/>
              <a:t>U.S. formed </a:t>
            </a:r>
            <a:r>
              <a:rPr lang="en-CA" b="1" smtClean="0"/>
              <a:t>Committee on Un-American Activities </a:t>
            </a:r>
            <a:r>
              <a:rPr lang="en-CA" b="1"/>
              <a:t>to route </a:t>
            </a:r>
            <a:r>
              <a:rPr lang="en-CA" b="1" smtClean="0"/>
              <a:t>out Communism</a:t>
            </a:r>
            <a:endParaRPr lang="en-CA" b="1"/>
          </a:p>
          <a:p>
            <a:r>
              <a:rPr lang="en-CA" b="1"/>
              <a:t>Communist witch </a:t>
            </a:r>
            <a:r>
              <a:rPr lang="en-CA" b="1" smtClean="0"/>
              <a:t>hunts in </a:t>
            </a:r>
            <a:r>
              <a:rPr lang="en-CA" b="1"/>
              <a:t>U.S.</a:t>
            </a:r>
          </a:p>
          <a:p>
            <a:r>
              <a:rPr lang="en-CA" b="1"/>
              <a:t>Led by </a:t>
            </a:r>
            <a:r>
              <a:rPr lang="en-CA" b="1" smtClean="0"/>
              <a:t>Senator Joseph McCarthy </a:t>
            </a:r>
          </a:p>
          <a:p>
            <a:r>
              <a:rPr lang="en-CA" b="1" smtClean="0"/>
              <a:t>Suspected communists could </a:t>
            </a:r>
            <a:r>
              <a:rPr lang="en-CA" b="1"/>
              <a:t>be persecuted</a:t>
            </a:r>
            <a:r>
              <a:rPr lang="en-CA" b="1" smtClean="0"/>
              <a:t>, fired </a:t>
            </a:r>
            <a:r>
              <a:rPr lang="en-CA" b="1"/>
              <a:t>and blacklisted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smtClean="0"/>
              <a:t>COMMUNISM in THE U.S.A.</a:t>
            </a:r>
            <a:endParaRPr lang="en-CA" sz="44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60" y="1701800"/>
            <a:ext cx="4748204" cy="47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62564" y="1701800"/>
            <a:ext cx="4388161" cy="4470400"/>
          </a:xfrm>
        </p:spPr>
        <p:txBody>
          <a:bodyPr/>
          <a:lstStyle/>
          <a:p>
            <a:r>
              <a:rPr lang="en-CA" b="1"/>
              <a:t>Prime Minister </a:t>
            </a:r>
            <a:r>
              <a:rPr lang="en-CA" b="1" smtClean="0"/>
              <a:t>St. Laurent refused </a:t>
            </a:r>
            <a:r>
              <a:rPr lang="en-CA" b="1"/>
              <a:t>to </a:t>
            </a:r>
            <a:r>
              <a:rPr lang="en-CA" b="1" smtClean="0"/>
              <a:t>outlaw communism</a:t>
            </a:r>
            <a:endParaRPr lang="en-CA" b="1"/>
          </a:p>
          <a:p>
            <a:r>
              <a:rPr lang="en-CA" b="1"/>
              <a:t>Laurent didn’t want </a:t>
            </a:r>
            <a:r>
              <a:rPr lang="en-CA" b="1" smtClean="0"/>
              <a:t>to impose </a:t>
            </a:r>
            <a:r>
              <a:rPr lang="en-CA" b="1"/>
              <a:t>a dictatorship</a:t>
            </a:r>
          </a:p>
          <a:p>
            <a:r>
              <a:rPr lang="en-CA" b="1" smtClean="0"/>
              <a:t>Many union </a:t>
            </a:r>
            <a:r>
              <a:rPr lang="en-CA" b="1"/>
              <a:t>leaders came </a:t>
            </a:r>
            <a:r>
              <a:rPr lang="en-CA" b="1" smtClean="0"/>
              <a:t>under suspicion</a:t>
            </a:r>
            <a:endParaRPr lang="en-CA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sz="4400" b="1" smtClean="0"/>
              <a:t>COMMUNISM IN CANADA</a:t>
            </a:r>
            <a:endParaRPr lang="en-CA" sz="44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63" y="1701800"/>
            <a:ext cx="6404385" cy="48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5684305" cy="4470400"/>
          </a:xfrm>
        </p:spPr>
        <p:txBody>
          <a:bodyPr>
            <a:normAutofit lnSpcReduction="10000"/>
          </a:bodyPr>
          <a:lstStyle/>
          <a:p>
            <a:r>
              <a:rPr lang="en-CA" b="1"/>
              <a:t>Premier Duplessis took </a:t>
            </a:r>
            <a:r>
              <a:rPr lang="en-CA" b="1" smtClean="0"/>
              <a:t>stand against </a:t>
            </a:r>
            <a:r>
              <a:rPr lang="en-CA" b="1"/>
              <a:t>the Red Menace</a:t>
            </a:r>
          </a:p>
          <a:p>
            <a:r>
              <a:rPr lang="en-CA" b="1"/>
              <a:t>Police raided offices and </a:t>
            </a:r>
            <a:r>
              <a:rPr lang="en-CA" b="1" smtClean="0"/>
              <a:t>homes looking </a:t>
            </a:r>
            <a:r>
              <a:rPr lang="en-CA" b="1"/>
              <a:t>for communist material</a:t>
            </a:r>
          </a:p>
          <a:p>
            <a:r>
              <a:rPr lang="en-CA" b="1"/>
              <a:t>Padlock Law shut down </a:t>
            </a:r>
            <a:r>
              <a:rPr lang="en-CA" b="1" smtClean="0"/>
              <a:t>businesses and </a:t>
            </a:r>
            <a:r>
              <a:rPr lang="en-CA" b="1"/>
              <a:t>newspapers</a:t>
            </a:r>
          </a:p>
          <a:p>
            <a:r>
              <a:rPr lang="en-CA" b="1"/>
              <a:t>Duplessis blamed communists </a:t>
            </a:r>
            <a:r>
              <a:rPr lang="en-CA" b="1" smtClean="0"/>
              <a:t>for bridge </a:t>
            </a:r>
            <a:r>
              <a:rPr lang="en-CA" b="1"/>
              <a:t>collapse in Trois Riveriers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smtClean="0"/>
              <a:t>Meanwhile in quebec</a:t>
            </a:r>
            <a:endParaRPr lang="en-CA" sz="44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580" y="1268760"/>
            <a:ext cx="3814727" cy="53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609</Words>
  <Application>Microsoft Office PowerPoint</Application>
  <PresentationFormat>Custom</PresentationFormat>
  <Paragraphs>77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Crimson landscape design template</vt:lpstr>
      <vt:lpstr>Canada and THE COLD WAR</vt:lpstr>
      <vt:lpstr>POST WAR REALITY</vt:lpstr>
      <vt:lpstr>Spies IN OUR MIDST</vt:lpstr>
      <vt:lpstr>U.S.A.   v.   U.S.S.R.</vt:lpstr>
      <vt:lpstr>COLD WAR BEGINS</vt:lpstr>
      <vt:lpstr>COMMUNISM SPREADS</vt:lpstr>
      <vt:lpstr>COMMUNISM in THE U.S.A.</vt:lpstr>
      <vt:lpstr>COMMUNISM IN CANADA</vt:lpstr>
      <vt:lpstr>Meanwhile in quebec</vt:lpstr>
      <vt:lpstr>Internationally NATO and the WARSAW PACT</vt:lpstr>
      <vt:lpstr>PowerPoint Presentation</vt:lpstr>
      <vt:lpstr>CANADA And NATO</vt:lpstr>
      <vt:lpstr>BERLIN WALL</vt:lpstr>
      <vt:lpstr>PowerPoint Presentation</vt:lpstr>
      <vt:lpstr>NORTH AMERICAN DEFENSE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2015-05-08T02:55:45Z</dcterms:created>
  <dcterms:modified xsi:type="dcterms:W3CDTF">2015-05-08T16:24:42Z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