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17"/>
  </p:notesMasterIdLst>
  <p:handoutMasterIdLst>
    <p:handoutMasterId r:id="rId18"/>
  </p:handoutMasterIdLst>
  <p:sldIdLst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5" r:id="rId15"/>
    <p:sldId id="276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1" d="100"/>
          <a:sy n="81" d="100"/>
        </p:scale>
        <p:origin x="-78" y="-70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5/12/2015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5/12/2015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620688"/>
            <a:ext cx="893124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929" y="2463049"/>
            <a:ext cx="10945216" cy="214792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Canada, Peacekeeping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Nations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10652857" cy="4470400"/>
          </a:xfrm>
        </p:spPr>
        <p:txBody>
          <a:bodyPr>
            <a:normAutofit/>
          </a:bodyPr>
          <a:lstStyle/>
          <a:p>
            <a:r>
              <a:rPr lang="en-US" b="1" dirty="0" smtClean="0"/>
              <a:t>Minister </a:t>
            </a:r>
            <a:r>
              <a:rPr lang="en-US" b="1" dirty="0"/>
              <a:t>of External Affairs Lester Pearson tried to negotiate a ceasefire</a:t>
            </a:r>
          </a:p>
          <a:p>
            <a:r>
              <a:rPr lang="en-US" b="1" dirty="0" smtClean="0"/>
              <a:t>1953</a:t>
            </a:r>
            <a:r>
              <a:rPr lang="en-US" b="1" dirty="0"/>
              <a:t>: Stalemate, ceasefire, Korea remained divided in two</a:t>
            </a:r>
          </a:p>
          <a:p>
            <a:r>
              <a:rPr lang="en-US" b="1" dirty="0" smtClean="0"/>
              <a:t>Increased </a:t>
            </a:r>
            <a:r>
              <a:rPr lang="en-US" b="1" dirty="0"/>
              <a:t>tensions between Western countries and communist countries</a:t>
            </a:r>
          </a:p>
          <a:p>
            <a:r>
              <a:rPr lang="en-US" b="1" dirty="0" smtClean="0"/>
              <a:t>First </a:t>
            </a:r>
            <a:r>
              <a:rPr lang="en-US" b="1" dirty="0"/>
              <a:t>example of “proxy war</a:t>
            </a:r>
            <a:r>
              <a:rPr lang="en-US" b="1" dirty="0" smtClean="0"/>
              <a:t>”</a:t>
            </a:r>
          </a:p>
          <a:p>
            <a:r>
              <a:rPr lang="en-US" b="1" dirty="0" smtClean="0"/>
              <a:t>War </a:t>
            </a:r>
            <a:r>
              <a:rPr lang="en-US" b="1" dirty="0"/>
              <a:t>fought indirectly between USA and USSR</a:t>
            </a:r>
          </a:p>
          <a:p>
            <a:r>
              <a:rPr lang="en-US" b="1" dirty="0" smtClean="0"/>
              <a:t>Approx</a:t>
            </a:r>
            <a:r>
              <a:rPr lang="en-US" b="1" dirty="0"/>
              <a:t>. </a:t>
            </a:r>
            <a:r>
              <a:rPr lang="en-US" b="1" dirty="0" smtClean="0"/>
              <a:t>400 </a:t>
            </a:r>
            <a:r>
              <a:rPr lang="en-US" b="1" dirty="0"/>
              <a:t>Canadians killed, 1200 </a:t>
            </a:r>
            <a:r>
              <a:rPr lang="en-US" b="1" dirty="0" smtClean="0"/>
              <a:t>injured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34555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4820209" cy="4470400"/>
          </a:xfrm>
        </p:spPr>
        <p:txBody>
          <a:bodyPr>
            <a:normAutofit/>
          </a:bodyPr>
          <a:lstStyle/>
          <a:p>
            <a:r>
              <a:rPr lang="en-US" b="1" dirty="0" smtClean="0"/>
              <a:t>UN </a:t>
            </a:r>
            <a:r>
              <a:rPr lang="en-US" b="1" dirty="0"/>
              <a:t>forces used to maintain peace in regions previously at </a:t>
            </a:r>
            <a:r>
              <a:rPr lang="en-US" b="1" dirty="0" smtClean="0"/>
              <a:t>war</a:t>
            </a:r>
          </a:p>
          <a:p>
            <a:r>
              <a:rPr lang="en-US" b="1" dirty="0" smtClean="0"/>
              <a:t>Keep </a:t>
            </a:r>
            <a:r>
              <a:rPr lang="en-US" b="1" dirty="0"/>
              <a:t>two sides apart, prevent further fighting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/>
              <a:t>UN PEACEKEEPING</a:t>
            </a:r>
            <a:endParaRPr lang="en-CA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404664"/>
            <a:ext cx="53611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1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053728"/>
            <a:ext cx="7124465" cy="4470400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2800" b="1" dirty="0" smtClean="0"/>
              <a:t>Egypt </a:t>
            </a:r>
            <a:r>
              <a:rPr lang="en-US" sz="2800" b="1" dirty="0"/>
              <a:t>seizes control of Suez Canal from English-French </a:t>
            </a:r>
            <a:r>
              <a:rPr lang="en-US" sz="2800" b="1" dirty="0" smtClean="0"/>
              <a:t>company</a:t>
            </a:r>
          </a:p>
          <a:p>
            <a:pPr marL="274320" lvl="1" indent="0">
              <a:buNone/>
            </a:pPr>
            <a:r>
              <a:rPr lang="en-US" sz="2800" b="1" dirty="0" smtClean="0"/>
              <a:t>Suez </a:t>
            </a:r>
            <a:r>
              <a:rPr lang="en-US" sz="2800" b="1" dirty="0"/>
              <a:t>Canal –links Mediterranean and Red </a:t>
            </a:r>
            <a:r>
              <a:rPr lang="en-US" sz="2800" b="1" dirty="0" smtClean="0"/>
              <a:t>Sea</a:t>
            </a:r>
            <a:endParaRPr lang="en-US" sz="2800" b="1" dirty="0"/>
          </a:p>
          <a:p>
            <a:r>
              <a:rPr lang="en-US" b="1" dirty="0"/>
              <a:t>Israel fearful, sends troops, supported by British and French</a:t>
            </a:r>
          </a:p>
          <a:p>
            <a:r>
              <a:rPr lang="en-US" b="1" dirty="0"/>
              <a:t>USSR pledges support to Egypt</a:t>
            </a:r>
          </a:p>
          <a:p>
            <a:r>
              <a:rPr lang="en-US" b="1" dirty="0"/>
              <a:t>USA angry with Israel/Britain/France, sides against USSR</a:t>
            </a:r>
          </a:p>
          <a:p>
            <a:r>
              <a:rPr lang="en-US" b="1" dirty="0"/>
              <a:t>Canada disagrees with British and French actions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3" y="260648"/>
            <a:ext cx="10360501" cy="793080"/>
          </a:xfrm>
        </p:spPr>
        <p:txBody>
          <a:bodyPr>
            <a:normAutofit/>
          </a:bodyPr>
          <a:lstStyle/>
          <a:p>
            <a:r>
              <a:rPr lang="en-CA" sz="4400" b="1" dirty="0" smtClean="0"/>
              <a:t>SUEZ CRISIS (1956)</a:t>
            </a:r>
            <a:endParaRPr lang="en-CA" sz="4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116632"/>
            <a:ext cx="3744416" cy="40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7340489" cy="4470400"/>
          </a:xfrm>
        </p:spPr>
        <p:txBody>
          <a:bodyPr/>
          <a:lstStyle/>
          <a:p>
            <a:r>
              <a:rPr lang="en-US" b="1" dirty="0" smtClean="0"/>
              <a:t>Minister </a:t>
            </a:r>
            <a:r>
              <a:rPr lang="en-US" b="1" dirty="0"/>
              <a:t>of External Affairs Lester Pearson proposes UN send force to separate two sides, prevent war</a:t>
            </a:r>
          </a:p>
          <a:p>
            <a:r>
              <a:rPr lang="en-US" b="1" dirty="0" smtClean="0"/>
              <a:t>UN </a:t>
            </a:r>
            <a:r>
              <a:rPr lang="en-US" b="1" dirty="0"/>
              <a:t>sends first peacekeepers, led by Canadian general</a:t>
            </a:r>
          </a:p>
          <a:p>
            <a:r>
              <a:rPr lang="en-US" b="1" dirty="0" smtClean="0"/>
              <a:t>Peacekeepers </a:t>
            </a:r>
            <a:r>
              <a:rPr lang="en-US" b="1" dirty="0"/>
              <a:t>and pressure from USA prevents war</a:t>
            </a:r>
          </a:p>
          <a:p>
            <a:r>
              <a:rPr lang="en-US" b="1" dirty="0" smtClean="0"/>
              <a:t>Pearson </a:t>
            </a:r>
            <a:r>
              <a:rPr lang="en-US" b="1" dirty="0"/>
              <a:t>awarded 1957 Nobel Peace Prize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66" y="3356992"/>
            <a:ext cx="2669277" cy="333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260648"/>
            <a:ext cx="3528392" cy="30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6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6188361" cy="447040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Canada </a:t>
            </a:r>
            <a:r>
              <a:rPr lang="en-US" sz="2800" b="1" dirty="0"/>
              <a:t>well suited for peacekeeping as a middle </a:t>
            </a:r>
            <a:r>
              <a:rPr lang="en-US" sz="2800" b="1" dirty="0" smtClean="0"/>
              <a:t>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Not </a:t>
            </a:r>
            <a:r>
              <a:rPr lang="en-US" sz="2800" b="1" dirty="0"/>
              <a:t>seen as a threat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Trusted, able to mediate between parties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Contributed </a:t>
            </a:r>
            <a:r>
              <a:rPr lang="en-US" sz="2800" b="1" dirty="0"/>
              <a:t>to every UN peacekeeping mission between </a:t>
            </a:r>
            <a:r>
              <a:rPr lang="en-US" sz="2800" b="1" dirty="0" smtClean="0"/>
              <a:t>1956-2000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Participation </a:t>
            </a:r>
            <a:r>
              <a:rPr lang="en-US" sz="2800" b="1" dirty="0"/>
              <a:t>has decreased since 2000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CANADA’s ROLE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0"/>
            <a:ext cx="1905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431356"/>
            <a:ext cx="3625652" cy="25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53" y="3933056"/>
            <a:ext cx="460169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5684305" cy="4470400"/>
          </a:xfrm>
        </p:spPr>
        <p:txBody>
          <a:bodyPr>
            <a:noAutofit/>
          </a:bodyPr>
          <a:lstStyle/>
          <a:p>
            <a:r>
              <a:rPr lang="en-US" b="1" dirty="0" smtClean="0"/>
              <a:t>Organized </a:t>
            </a:r>
            <a:r>
              <a:rPr lang="en-US" b="1" dirty="0"/>
              <a:t>in April 1945 by 51 countries, including </a:t>
            </a:r>
            <a:r>
              <a:rPr lang="en-US" b="1" dirty="0" smtClean="0"/>
              <a:t>Canada</a:t>
            </a:r>
          </a:p>
          <a:p>
            <a:r>
              <a:rPr lang="en-US" b="1" dirty="0" smtClean="0"/>
              <a:t>Discussed </a:t>
            </a:r>
            <a:r>
              <a:rPr lang="en-US" b="1" dirty="0"/>
              <a:t>by Allies during WWII</a:t>
            </a:r>
          </a:p>
          <a:p>
            <a:r>
              <a:rPr lang="en-US" b="1" dirty="0" smtClean="0"/>
              <a:t>Purpose </a:t>
            </a:r>
            <a:r>
              <a:rPr lang="en-US" b="1" dirty="0"/>
              <a:t>–to prevent another world war, maintain peace</a:t>
            </a:r>
          </a:p>
          <a:p>
            <a:r>
              <a:rPr lang="en-US" b="1" dirty="0" smtClean="0"/>
              <a:t>Based </a:t>
            </a:r>
            <a:r>
              <a:rPr lang="en-US" b="1" dirty="0"/>
              <a:t>on collective </a:t>
            </a:r>
            <a:r>
              <a:rPr lang="en-US" b="1" dirty="0" smtClean="0"/>
              <a:t>security; member </a:t>
            </a:r>
            <a:r>
              <a:rPr lang="en-US" b="1" dirty="0"/>
              <a:t>countries would join together</a:t>
            </a:r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The United Nations</a:t>
            </a:r>
            <a:endParaRPr 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124743"/>
            <a:ext cx="5238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836" y="1268760"/>
            <a:ext cx="10508841" cy="4470400"/>
          </a:xfrm>
        </p:spPr>
        <p:txBody>
          <a:bodyPr>
            <a:noAutofit/>
          </a:bodyPr>
          <a:lstStyle/>
          <a:p>
            <a:r>
              <a:rPr lang="en-US" b="1" dirty="0" smtClean="0"/>
              <a:t>Welcome </a:t>
            </a:r>
            <a:r>
              <a:rPr lang="en-US" b="1" dirty="0"/>
              <a:t>all peaceful nations</a:t>
            </a:r>
          </a:p>
          <a:p>
            <a:r>
              <a:rPr lang="en-US" b="1" dirty="0"/>
              <a:t>Promote and maintain international peace and security</a:t>
            </a:r>
          </a:p>
          <a:p>
            <a:r>
              <a:rPr lang="en-US" b="1" dirty="0"/>
              <a:t>Encourage and facilitate the development of friendly relations among all nations of the world</a:t>
            </a:r>
          </a:p>
          <a:p>
            <a:r>
              <a:rPr lang="en-US" b="1" dirty="0"/>
              <a:t>Collectively work on economic, social, and humanitarian issues throughout the world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9836" y="116632"/>
            <a:ext cx="10360501" cy="1219200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Principles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22" y="4437112"/>
            <a:ext cx="7416824" cy="21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2325" y="1916832"/>
            <a:ext cx="5972340" cy="44704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Condemn </a:t>
            </a:r>
            <a:r>
              <a:rPr lang="en-US" b="1" dirty="0"/>
              <a:t>the aggressor through speeches and resolutions</a:t>
            </a:r>
          </a:p>
          <a:p>
            <a:r>
              <a:rPr lang="en-US" b="1" dirty="0"/>
              <a:t>Use economic sanctions, urging members not to trade with the </a:t>
            </a:r>
            <a:r>
              <a:rPr lang="en-US" b="1" dirty="0" smtClean="0"/>
              <a:t>aggressor</a:t>
            </a:r>
          </a:p>
          <a:p>
            <a:r>
              <a:rPr lang="en-US" sz="2800" b="1" dirty="0" smtClean="0"/>
              <a:t>Respond </a:t>
            </a:r>
            <a:r>
              <a:rPr lang="en-US" sz="2800" b="1" dirty="0"/>
              <a:t>militarily by sending in an armed </a:t>
            </a:r>
            <a:r>
              <a:rPr lang="en-US" sz="2800" b="1" dirty="0" smtClean="0"/>
              <a:t>force</a:t>
            </a:r>
          </a:p>
          <a:p>
            <a:pPr lvl="1"/>
            <a:r>
              <a:rPr lang="en-US" sz="2400" b="1" dirty="0" smtClean="0"/>
              <a:t>Unlike </a:t>
            </a:r>
            <a:r>
              <a:rPr lang="en-US" sz="2400" b="1" dirty="0"/>
              <a:t>League of Nations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sz="4400" b="1" dirty="0" smtClean="0"/>
              <a:t>Actions against</a:t>
            </a:r>
            <a:br>
              <a:rPr lang="en-CA" sz="4400" b="1" dirty="0" smtClean="0"/>
            </a:br>
            <a:r>
              <a:rPr lang="en-CA" sz="4400" b="1" dirty="0" err="1" smtClean="0"/>
              <a:t>agGressor</a:t>
            </a:r>
            <a:r>
              <a:rPr lang="en-CA" sz="4400" b="1" dirty="0" smtClean="0"/>
              <a:t> nations</a:t>
            </a:r>
            <a:endParaRPr lang="en-CA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260648"/>
            <a:ext cx="453650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3429000"/>
            <a:ext cx="488625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916832"/>
            <a:ext cx="4244145" cy="460851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 smtClean="0"/>
              <a:t>General Assembly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All </a:t>
            </a:r>
            <a:r>
              <a:rPr lang="en-US" sz="2800" b="1" dirty="0"/>
              <a:t>members, meet at least once a year, general debates and votes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9836" y="764704"/>
            <a:ext cx="10360501" cy="721072"/>
          </a:xfrm>
        </p:spPr>
        <p:txBody>
          <a:bodyPr>
            <a:normAutofit/>
          </a:bodyPr>
          <a:lstStyle/>
          <a:p>
            <a:r>
              <a:rPr lang="en-CA" sz="4400" b="1" dirty="0" smtClean="0"/>
              <a:t>Organization</a:t>
            </a:r>
            <a:endParaRPr lang="en-CA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14" y="1556792"/>
            <a:ext cx="6743566" cy="449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222" y="606972"/>
            <a:ext cx="5349190" cy="563034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b="1" u="sng" dirty="0" smtClean="0"/>
              <a:t>Security Council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b="1" u="sng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 smtClean="0"/>
              <a:t>Responsible </a:t>
            </a:r>
            <a:r>
              <a:rPr lang="en-US" sz="3000" b="1" dirty="0"/>
              <a:t>for maintaining peace and security</a:t>
            </a:r>
          </a:p>
          <a:p>
            <a:pPr lvl="2"/>
            <a:r>
              <a:rPr lang="en-US" sz="3000" b="1" dirty="0"/>
              <a:t>Five permanent members (USA, Britain, Russia, China, France) with veto </a:t>
            </a:r>
            <a:r>
              <a:rPr lang="en-US" sz="3000" b="1" dirty="0" smtClean="0"/>
              <a:t>power</a:t>
            </a:r>
          </a:p>
          <a:p>
            <a:pPr lvl="2"/>
            <a:r>
              <a:rPr lang="en-US" sz="3000" b="1" dirty="0" smtClean="0"/>
              <a:t>Veto </a:t>
            </a:r>
            <a:r>
              <a:rPr lang="en-US" sz="3000" b="1" dirty="0"/>
              <a:t>power can lead to inaction</a:t>
            </a:r>
          </a:p>
          <a:p>
            <a:pPr lvl="2"/>
            <a:endParaRPr lang="en-US" sz="3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/>
              <a:t>Ten temporary members –nations serve 2-year terms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764704"/>
            <a:ext cx="636457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1804" y="1700808"/>
            <a:ext cx="8352928" cy="44704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World </a:t>
            </a:r>
            <a:r>
              <a:rPr lang="en-US" sz="2800" b="1" dirty="0"/>
              <a:t>Health Organization (</a:t>
            </a:r>
            <a:r>
              <a:rPr lang="en-US" sz="2800" b="1" dirty="0" smtClean="0"/>
              <a:t>WHO)</a:t>
            </a:r>
          </a:p>
          <a:p>
            <a:pPr lvl="2"/>
            <a:r>
              <a:rPr lang="en-US" sz="2800" b="1" dirty="0" smtClean="0"/>
              <a:t>Deals </a:t>
            </a:r>
            <a:r>
              <a:rPr lang="en-US" sz="2800" b="1" dirty="0"/>
              <a:t>with disease and other health issues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United Nations Children’s Fund (UNICEF</a:t>
            </a:r>
            <a:r>
              <a:rPr lang="en-US" sz="2800" b="1" dirty="0" smtClean="0"/>
              <a:t>)</a:t>
            </a:r>
          </a:p>
          <a:p>
            <a:pPr lvl="2"/>
            <a:r>
              <a:rPr lang="en-US" sz="2800" b="1" dirty="0" smtClean="0"/>
              <a:t>Combats </a:t>
            </a:r>
            <a:r>
              <a:rPr lang="en-US" sz="2800" b="1" dirty="0"/>
              <a:t>child famine and health issues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International Monetary Fund (IMF</a:t>
            </a:r>
            <a:r>
              <a:rPr lang="en-US" sz="2800" b="1" dirty="0" smtClean="0"/>
              <a:t>)</a:t>
            </a:r>
          </a:p>
          <a:p>
            <a:pPr lvl="2"/>
            <a:r>
              <a:rPr lang="en-US" sz="2800" b="1" dirty="0" smtClean="0"/>
              <a:t>Oversees </a:t>
            </a:r>
            <a:r>
              <a:rPr lang="en-US" sz="2800" b="1" dirty="0"/>
              <a:t>world economy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/>
              <a:t>Other Notable UN AGENCIES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36740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9860769" cy="44704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Human </a:t>
            </a:r>
            <a:r>
              <a:rPr lang="en-US" sz="3000" b="1" dirty="0"/>
              <a:t>rights –basic rights everyone should have</a:t>
            </a:r>
          </a:p>
          <a:p>
            <a:r>
              <a:rPr lang="en-US" sz="3000" b="1" dirty="0" smtClean="0"/>
              <a:t>Adopted </a:t>
            </a:r>
            <a:r>
              <a:rPr lang="en-US" sz="3000" b="1" dirty="0"/>
              <a:t>unanimously by UN in 1948</a:t>
            </a:r>
          </a:p>
          <a:p>
            <a:r>
              <a:rPr lang="en-US" sz="3000" b="1" dirty="0" smtClean="0"/>
              <a:t>“</a:t>
            </a:r>
            <a:r>
              <a:rPr lang="en-US" sz="3000" b="1" dirty="0"/>
              <a:t>all human beings are born free and equal in dignity and rights”</a:t>
            </a:r>
          </a:p>
          <a:p>
            <a:r>
              <a:rPr lang="en-US" sz="3000" b="1" dirty="0" smtClean="0"/>
              <a:t>Response </a:t>
            </a:r>
            <a:r>
              <a:rPr lang="en-US" sz="3000" b="1" dirty="0"/>
              <a:t>to the Holocaust, WWII</a:t>
            </a:r>
          </a:p>
          <a:p>
            <a:r>
              <a:rPr lang="en-US" sz="3000" b="1" dirty="0" smtClean="0"/>
              <a:t>Forbids </a:t>
            </a:r>
            <a:r>
              <a:rPr lang="en-US" sz="3000" b="1" dirty="0"/>
              <a:t>slavery, torture, arbitrary arrest</a:t>
            </a:r>
          </a:p>
          <a:p>
            <a:r>
              <a:rPr lang="en-US" sz="3000" b="1" dirty="0" smtClean="0"/>
              <a:t>Confirms </a:t>
            </a:r>
            <a:r>
              <a:rPr lang="en-US" sz="3000" b="1" dirty="0"/>
              <a:t>right to life, safety, fair trial, freedom of movement</a:t>
            </a:r>
          </a:p>
          <a:p>
            <a:r>
              <a:rPr lang="en-US" sz="3000" b="1" dirty="0" smtClean="0"/>
              <a:t>Enforcement </a:t>
            </a:r>
            <a:r>
              <a:rPr lang="en-US" sz="3000" b="1" dirty="0"/>
              <a:t>–UN can only draw attention to violations, unable to punish offenders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/>
              <a:t>UN’</a:t>
            </a:r>
            <a:r>
              <a:rPr lang="en-CA" sz="2800" b="1" dirty="0" smtClean="0"/>
              <a:t>s</a:t>
            </a:r>
            <a:r>
              <a:rPr lang="en-CA" sz="4400" b="1" dirty="0" smtClean="0"/>
              <a:t> UNIVERSAL DECLARATION </a:t>
            </a:r>
            <a:br>
              <a:rPr lang="en-CA" sz="4400" b="1" dirty="0" smtClean="0"/>
            </a:br>
            <a:r>
              <a:rPr lang="en-CA" sz="4400" b="1" dirty="0" smtClean="0"/>
              <a:t>OF HUMAN RIGHTS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8697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9644745" cy="4470400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2800" b="1" dirty="0" smtClean="0"/>
              <a:t>Korea divided in two after WWII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Soviet </a:t>
            </a:r>
            <a:r>
              <a:rPr lang="en-US" sz="2800" b="1" dirty="0"/>
              <a:t>Union controlled North –</a:t>
            </a:r>
            <a:r>
              <a:rPr lang="en-US" sz="2800" b="1" dirty="0" smtClean="0"/>
              <a:t>communist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Supported </a:t>
            </a:r>
            <a:r>
              <a:rPr lang="en-US" sz="2800" b="1" dirty="0"/>
              <a:t>by </a:t>
            </a:r>
            <a:r>
              <a:rPr lang="en-US" sz="2800" b="1" dirty="0" smtClean="0"/>
              <a:t>China</a:t>
            </a:r>
            <a:endParaRPr lang="en-US" sz="2800" b="1" dirty="0"/>
          </a:p>
          <a:p>
            <a:r>
              <a:rPr lang="en-US" b="1" dirty="0"/>
              <a:t>USA controlled South -democratic</a:t>
            </a:r>
          </a:p>
          <a:p>
            <a:r>
              <a:rPr lang="en-US" b="1" dirty="0" smtClean="0"/>
              <a:t>1950</a:t>
            </a:r>
            <a:r>
              <a:rPr lang="en-US" b="1" dirty="0"/>
              <a:t>: North Korea invades South Korea</a:t>
            </a:r>
          </a:p>
          <a:p>
            <a:r>
              <a:rPr lang="en-US" b="1" dirty="0"/>
              <a:t>United Nations condemns invasion, approves UN military force to help South </a:t>
            </a:r>
            <a:r>
              <a:rPr lang="en-US" b="1" dirty="0" smtClean="0"/>
              <a:t>Korea</a:t>
            </a:r>
          </a:p>
          <a:p>
            <a:r>
              <a:rPr lang="en-US" b="1" dirty="0" smtClean="0"/>
              <a:t>UN </a:t>
            </a:r>
            <a:r>
              <a:rPr lang="en-US" b="1" dirty="0"/>
              <a:t>force from 15 countries, including Canada, but mostly from the USA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/>
              <a:t>Korean War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6206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538</Words>
  <Application>Microsoft Office PowerPoint</Application>
  <PresentationFormat>Custom</PresentationFormat>
  <Paragraphs>81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Crimson landscape design template</vt:lpstr>
      <vt:lpstr>Canada, Peacekeeping        and THE United Nations</vt:lpstr>
      <vt:lpstr>The United Nations</vt:lpstr>
      <vt:lpstr>UN Principles</vt:lpstr>
      <vt:lpstr>Actions against agGressor nations</vt:lpstr>
      <vt:lpstr>Organization</vt:lpstr>
      <vt:lpstr>PowerPoint Presentation</vt:lpstr>
      <vt:lpstr>Other Notable UN AGENCIES</vt:lpstr>
      <vt:lpstr>UN’s UNIVERSAL DECLARATION  OF HUMAN RIGHTS</vt:lpstr>
      <vt:lpstr>Korean War</vt:lpstr>
      <vt:lpstr>PowerPoint Presentation</vt:lpstr>
      <vt:lpstr>UN PEACEKEEPING</vt:lpstr>
      <vt:lpstr>SUEZ CRISIS (1956)</vt:lpstr>
      <vt:lpstr>PowerPoint Presentation</vt:lpstr>
      <vt:lpstr>CANADA’s ROLE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2015-05-08T02:55:45Z</dcterms:created>
  <dcterms:modified xsi:type="dcterms:W3CDTF">2015-05-12T23:14:29Z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